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41"/>
  </p:notesMasterIdLst>
  <p:sldIdLst>
    <p:sldId id="256" r:id="rId2"/>
    <p:sldId id="257" r:id="rId3"/>
    <p:sldId id="258" r:id="rId4"/>
    <p:sldId id="286" r:id="rId5"/>
    <p:sldId id="260" r:id="rId6"/>
    <p:sldId id="275" r:id="rId7"/>
    <p:sldId id="276" r:id="rId8"/>
    <p:sldId id="273" r:id="rId9"/>
    <p:sldId id="272" r:id="rId10"/>
    <p:sldId id="269" r:id="rId11"/>
    <p:sldId id="259" r:id="rId12"/>
    <p:sldId id="274" r:id="rId13"/>
    <p:sldId id="261" r:id="rId14"/>
    <p:sldId id="262" r:id="rId15"/>
    <p:sldId id="287" r:id="rId16"/>
    <p:sldId id="285" r:id="rId17"/>
    <p:sldId id="293" r:id="rId18"/>
    <p:sldId id="288" r:id="rId19"/>
    <p:sldId id="289" r:id="rId20"/>
    <p:sldId id="263" r:id="rId21"/>
    <p:sldId id="264" r:id="rId22"/>
    <p:sldId id="291" r:id="rId23"/>
    <p:sldId id="265" r:id="rId24"/>
    <p:sldId id="267" r:id="rId25"/>
    <p:sldId id="268" r:id="rId26"/>
    <p:sldId id="270" r:id="rId27"/>
    <p:sldId id="292" r:id="rId28"/>
    <p:sldId id="283" r:id="rId29"/>
    <p:sldId id="281" r:id="rId30"/>
    <p:sldId id="294" r:id="rId31"/>
    <p:sldId id="304" r:id="rId32"/>
    <p:sldId id="305" r:id="rId33"/>
    <p:sldId id="306" r:id="rId34"/>
    <p:sldId id="296" r:id="rId35"/>
    <p:sldId id="307" r:id="rId36"/>
    <p:sldId id="298" r:id="rId37"/>
    <p:sldId id="299" r:id="rId38"/>
    <p:sldId id="300" r:id="rId39"/>
    <p:sldId id="303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g Wilson" initials="PW" lastIdx="1" clrIdx="0">
    <p:extLst>
      <p:ext uri="{19B8F6BF-5375-455C-9EA6-DF929625EA0E}">
        <p15:presenceInfo xmlns:p15="http://schemas.microsoft.com/office/powerpoint/2012/main" userId="12794f555a96af3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Sheet1!$B$1</c:f>
          <c:strCache>
            <c:ptCount val="1"/>
            <c:pt idx="0">
              <c:v>Tariff vs Consumption - Residential Customers</c:v>
            </c:pt>
          </c:strCache>
        </c:strRef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Tariff vs Consumption - Residential Customers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Sheet1!$D$3:$D$35</c:f>
              <c:numCache>
                <c:formatCode>_(* #,##0.00_);_(* \(#,##0.00\);_(* "-"??_);_(@_)</c:formatCode>
                <c:ptCount val="33"/>
                <c:pt idx="0">
                  <c:v>188.55447061668647</c:v>
                </c:pt>
                <c:pt idx="1">
                  <c:v>189.18832272959528</c:v>
                </c:pt>
                <c:pt idx="2">
                  <c:v>4.7777208894090109</c:v>
                </c:pt>
                <c:pt idx="3">
                  <c:v>187.71356084315167</c:v>
                </c:pt>
                <c:pt idx="4">
                  <c:v>10.23695169350361</c:v>
                </c:pt>
                <c:pt idx="5">
                  <c:v>18.055634694523583</c:v>
                </c:pt>
                <c:pt idx="6">
                  <c:v>13.928518103770065</c:v>
                </c:pt>
                <c:pt idx="7">
                  <c:v>160.28061325214102</c:v>
                </c:pt>
                <c:pt idx="8">
                  <c:v>97.276945918625231</c:v>
                </c:pt>
                <c:pt idx="9">
                  <c:v>98.76228976099145</c:v>
                </c:pt>
                <c:pt idx="10">
                  <c:v>128.98309615033753</c:v>
                </c:pt>
                <c:pt idx="11">
                  <c:v>86.351049660123522</c:v>
                </c:pt>
                <c:pt idx="12">
                  <c:v>112.06110639844887</c:v>
                </c:pt>
                <c:pt idx="13">
                  <c:v>88.591533406020957</c:v>
                </c:pt>
                <c:pt idx="14">
                  <c:v>121.69327136445015</c:v>
                </c:pt>
                <c:pt idx="15">
                  <c:v>103.14280330807463</c:v>
                </c:pt>
                <c:pt idx="16">
                  <c:v>26.247650718925627</c:v>
                </c:pt>
                <c:pt idx="17">
                  <c:v>124.86088648319638</c:v>
                </c:pt>
                <c:pt idx="18">
                  <c:v>216.38031628222106</c:v>
                </c:pt>
                <c:pt idx="19">
                  <c:v>29.646919191919192</c:v>
                </c:pt>
                <c:pt idx="20">
                  <c:v>123.4264347937484</c:v>
                </c:pt>
                <c:pt idx="21">
                  <c:v>45.530806662470347</c:v>
                </c:pt>
                <c:pt idx="22">
                  <c:v>94.869542302084554</c:v>
                </c:pt>
                <c:pt idx="23">
                  <c:v>14.947253312749261</c:v>
                </c:pt>
                <c:pt idx="24">
                  <c:v>32.384794156706505</c:v>
                </c:pt>
                <c:pt idx="25">
                  <c:v>75.167690417690423</c:v>
                </c:pt>
                <c:pt idx="26">
                  <c:v>8.0985425553524273</c:v>
                </c:pt>
                <c:pt idx="27">
                  <c:v>19.221613832853027</c:v>
                </c:pt>
                <c:pt idx="28">
                  <c:v>22.319167282581915</c:v>
                </c:pt>
                <c:pt idx="29">
                  <c:v>25.672776911076443</c:v>
                </c:pt>
                <c:pt idx="30">
                  <c:v>19.485443205944797</c:v>
                </c:pt>
                <c:pt idx="31">
                  <c:v>37.613692361844421</c:v>
                </c:pt>
                <c:pt idx="32">
                  <c:v>111.88249999999999</c:v>
                </c:pt>
              </c:numCache>
            </c:numRef>
          </c:xVal>
          <c:yVal>
            <c:numRef>
              <c:f>Sheet1!$C$3:$C$35</c:f>
              <c:numCache>
                <c:formatCode>_(* #,##0.00_);_(* \(#,##0.00\);_(* "-"??_);_(@_)</c:formatCode>
                <c:ptCount val="33"/>
                <c:pt idx="0">
                  <c:v>3.8339127635580685</c:v>
                </c:pt>
                <c:pt idx="1">
                  <c:v>4.0023688544373499</c:v>
                </c:pt>
                <c:pt idx="2">
                  <c:v>30.290008828197159</c:v>
                </c:pt>
                <c:pt idx="3">
                  <c:v>4.9763840412255043</c:v>
                </c:pt>
                <c:pt idx="4">
                  <c:v>32.44813574337487</c:v>
                </c:pt>
                <c:pt idx="5">
                  <c:v>33</c:v>
                </c:pt>
                <c:pt idx="6">
                  <c:v>37.997145881627787</c:v>
                </c:pt>
                <c:pt idx="7">
                  <c:v>5.0000000043370161</c:v>
                </c:pt>
                <c:pt idx="8">
                  <c:v>5</c:v>
                </c:pt>
                <c:pt idx="9">
                  <c:v>3</c:v>
                </c:pt>
                <c:pt idx="10">
                  <c:v>2.9999999764247587</c:v>
                </c:pt>
                <c:pt idx="11">
                  <c:v>3</c:v>
                </c:pt>
                <c:pt idx="12">
                  <c:v>3</c:v>
                </c:pt>
                <c:pt idx="13">
                  <c:v>5.0003661394196346</c:v>
                </c:pt>
                <c:pt idx="14">
                  <c:v>3.5527233330269627</c:v>
                </c:pt>
                <c:pt idx="15">
                  <c:v>4.690383394919686</c:v>
                </c:pt>
                <c:pt idx="16">
                  <c:v>7.92620229218244</c:v>
                </c:pt>
                <c:pt idx="17">
                  <c:v>3.0064826722074329</c:v>
                </c:pt>
                <c:pt idx="18">
                  <c:v>4.1344560851530607</c:v>
                </c:pt>
                <c:pt idx="19">
                  <c:v>3.565148064169374</c:v>
                </c:pt>
                <c:pt idx="20">
                  <c:v>3.0786435200453641</c:v>
                </c:pt>
                <c:pt idx="21">
                  <c:v>2.810296066889439</c:v>
                </c:pt>
                <c:pt idx="22">
                  <c:v>2.5333225510753223</c:v>
                </c:pt>
                <c:pt idx="23">
                  <c:v>20</c:v>
                </c:pt>
                <c:pt idx="24">
                  <c:v>40</c:v>
                </c:pt>
                <c:pt idx="25">
                  <c:v>3.2249169362025785</c:v>
                </c:pt>
                <c:pt idx="26">
                  <c:v>16</c:v>
                </c:pt>
                <c:pt idx="27">
                  <c:v>33.244576380455477</c:v>
                </c:pt>
                <c:pt idx="28">
                  <c:v>25</c:v>
                </c:pt>
                <c:pt idx="29">
                  <c:v>33.9979187238891</c:v>
                </c:pt>
                <c:pt idx="30">
                  <c:v>35</c:v>
                </c:pt>
                <c:pt idx="31">
                  <c:v>2.1603527496128128</c:v>
                </c:pt>
                <c:pt idx="32">
                  <c:v>2.6916961140141709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ED-4716-BBBA-DCC482F80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6888336"/>
        <c:axId val="567812280"/>
      </c:scatterChart>
      <c:valAx>
        <c:axId val="436888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Sheet1!$D$2</c:f>
              <c:strCache>
                <c:ptCount val="1"/>
                <c:pt idx="0">
                  <c:v>Residential Consumption (kwh/mo) </c:v>
                </c:pt>
              </c:strCache>
            </c:strRef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.00_);_(* \(#,##0.0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7812280"/>
        <c:crosses val="autoZero"/>
        <c:crossBetween val="midCat"/>
      </c:valAx>
      <c:valAx>
        <c:axId val="567812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Sheet1!$C$2</c:f>
              <c:strCache>
                <c:ptCount val="1"/>
                <c:pt idx="0">
                  <c:v>Average Tariff (AFS)</c:v>
                </c:pt>
              </c:strCache>
            </c:strRef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888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ED236-3D75-4ACE-A732-197192067C4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9490E-4FDE-426E-A9AF-A8D4D62831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609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Other scarce resources?</a:t>
            </a:r>
          </a:p>
          <a:p>
            <a:r>
              <a:rPr lang="en-CA" dirty="0"/>
              <a:t>What about air, water?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4269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Some are hard to value but should at least be measured – what impacts?  How many people?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5660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890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From feasibility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01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Thus, IPPs can also warrant analysis from the economic perspective if there is a PPA backed by government commitment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049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Can programs be subject to analysis?  - e.g. child vaccination,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672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Want to be comparing apples with apples, so first define </a:t>
            </a:r>
            <a:r>
              <a:rPr lang="en-CA" dirty="0" err="1"/>
              <a:t>ann</a:t>
            </a:r>
            <a:r>
              <a:rPr lang="en-CA" dirty="0"/>
              <a:t> objective and a desired outcome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6008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Not sufficient simply to say that project is less costly than alternatives</a:t>
            </a:r>
          </a:p>
          <a:p>
            <a:r>
              <a:rPr lang="en-CA" dirty="0"/>
              <a:t>Examples of least cost but not economic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9321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How we typically carry out an economic analysis of a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0241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Without case is typically called a counterfactual</a:t>
            </a:r>
          </a:p>
          <a:p>
            <a:r>
              <a:rPr lang="en-CA" dirty="0"/>
              <a:t>Fake news?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8783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8691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Not using wood fuel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490E-4FDE-426E-A9AF-A8D4D62831C3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0737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59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70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6445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4437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5744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9093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156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4025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007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65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395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657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376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441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351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985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466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57C29A6-3B0E-458F-93CF-EA67B3DD8152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E3EF7-AE98-48E5-B69D-E89A46FB3C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03879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F760E-52A7-49EE-AF0F-2274DF3AB2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Economic Analysis of Projects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5E46B-2D5C-404F-9269-0F3E4367F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138511"/>
          </a:xfrm>
        </p:spPr>
        <p:txBody>
          <a:bodyPr>
            <a:normAutofit fontScale="25000" lnSpcReduction="20000"/>
          </a:bodyPr>
          <a:lstStyle/>
          <a:p>
            <a:endParaRPr lang="en-CA" dirty="0"/>
          </a:p>
          <a:p>
            <a:pPr algn="ctr"/>
            <a:r>
              <a:rPr lang="en-CA" sz="5600" dirty="0"/>
              <a:t>Afghanistan Energy Team</a:t>
            </a:r>
          </a:p>
          <a:p>
            <a:pPr algn="ctr"/>
            <a:r>
              <a:rPr lang="en-CA" sz="5600" dirty="0"/>
              <a:t>World Bank</a:t>
            </a:r>
          </a:p>
          <a:p>
            <a:pPr algn="ctr"/>
            <a:r>
              <a:rPr lang="en-CA" sz="5600" dirty="0"/>
              <a:t>Dubai, January 23-24, 2019</a:t>
            </a:r>
          </a:p>
        </p:txBody>
      </p:sp>
    </p:spTree>
    <p:extLst>
      <p:ext uri="{BB962C8B-B14F-4D97-AF65-F5344CB8AC3E}">
        <p14:creationId xmlns:p14="http://schemas.microsoft.com/office/powerpoint/2010/main" val="427393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80A6A-DB1F-49D6-BC02-25FC84BA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Opportunity Cost of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3B392-2520-4E5C-B897-192A35BBD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19312"/>
            <a:ext cx="8946541" cy="4729088"/>
          </a:xfrm>
        </p:spPr>
        <p:txBody>
          <a:bodyPr>
            <a:normAutofit fontScale="77500" lnSpcReduction="20000"/>
          </a:bodyPr>
          <a:lstStyle/>
          <a:p>
            <a:r>
              <a:rPr lang="en-CA" dirty="0"/>
              <a:t>Investment capital – </a:t>
            </a:r>
          </a:p>
          <a:p>
            <a:pPr lvl="1"/>
            <a:r>
              <a:rPr lang="en-CA" dirty="0"/>
              <a:t>discount rate</a:t>
            </a:r>
          </a:p>
          <a:p>
            <a:r>
              <a:rPr lang="en-CA" dirty="0"/>
              <a:t>Imported materials, equipment – </a:t>
            </a:r>
          </a:p>
          <a:p>
            <a:pPr lvl="1"/>
            <a:r>
              <a:rPr lang="en-CA" dirty="0"/>
              <a:t>Border prices – net of taxes and duties, plus transport to site</a:t>
            </a:r>
          </a:p>
          <a:p>
            <a:r>
              <a:rPr lang="en-CA" dirty="0"/>
              <a:t>Traded goods – </a:t>
            </a:r>
          </a:p>
          <a:p>
            <a:pPr lvl="1"/>
            <a:r>
              <a:rPr lang="en-CA" dirty="0"/>
              <a:t>Border price at exit port</a:t>
            </a:r>
          </a:p>
          <a:p>
            <a:r>
              <a:rPr lang="en-CA" dirty="0"/>
              <a:t>Unskilled labour</a:t>
            </a:r>
          </a:p>
          <a:p>
            <a:pPr lvl="1"/>
            <a:r>
              <a:rPr lang="en-CA" dirty="0"/>
              <a:t>Wage rate unless in surplus/shortage</a:t>
            </a:r>
          </a:p>
          <a:p>
            <a:pPr lvl="1"/>
            <a:r>
              <a:rPr lang="en-CA" dirty="0"/>
              <a:t>Less than wage rate if in surplus, greater if shortage</a:t>
            </a:r>
          </a:p>
          <a:p>
            <a:r>
              <a:rPr lang="en-CA" dirty="0"/>
              <a:t>Skilled labour</a:t>
            </a:r>
          </a:p>
          <a:p>
            <a:pPr lvl="1"/>
            <a:r>
              <a:rPr lang="en-CA" dirty="0"/>
              <a:t>Wage rate unless in surplus/shortage</a:t>
            </a:r>
          </a:p>
          <a:p>
            <a:pPr lvl="1"/>
            <a:r>
              <a:rPr lang="en-CA" dirty="0"/>
              <a:t>Less than wage rate if in surplus, greater if shortage</a:t>
            </a:r>
          </a:p>
          <a:p>
            <a:r>
              <a:rPr lang="en-CA" dirty="0"/>
              <a:t>Foreign exchange</a:t>
            </a:r>
          </a:p>
          <a:p>
            <a:pPr lvl="1"/>
            <a:r>
              <a:rPr lang="en-CA" dirty="0"/>
              <a:t>Official rate if freely traded</a:t>
            </a:r>
          </a:p>
          <a:p>
            <a:pPr lvl="1"/>
            <a:r>
              <a:rPr lang="en-CA" dirty="0"/>
              <a:t>Watch for currency controls, black markets</a:t>
            </a:r>
          </a:p>
          <a:p>
            <a:pPr lvl="1"/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1150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A746-C22D-4C34-A63C-80A254E53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Economic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E29E4-E8FC-4F28-8B6D-9BE12BE12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93274"/>
            <a:ext cx="8946541" cy="4655126"/>
          </a:xfrm>
        </p:spPr>
        <p:txBody>
          <a:bodyPr>
            <a:normAutofit/>
          </a:bodyPr>
          <a:lstStyle/>
          <a:p>
            <a:r>
              <a:rPr lang="en-CA" dirty="0"/>
              <a:t>Capital cost of project</a:t>
            </a:r>
          </a:p>
          <a:p>
            <a:pPr lvl="1"/>
            <a:r>
              <a:rPr lang="en-CA" dirty="0"/>
              <a:t>Includes:</a:t>
            </a:r>
          </a:p>
          <a:p>
            <a:pPr lvl="2"/>
            <a:r>
              <a:rPr lang="en-CA" dirty="0"/>
              <a:t>Border price of imported equipment and materials plus transport to site</a:t>
            </a:r>
          </a:p>
          <a:p>
            <a:pPr lvl="2"/>
            <a:r>
              <a:rPr lang="en-CA" dirty="0"/>
              <a:t>Domestic land, labour and materials used in construction</a:t>
            </a:r>
          </a:p>
          <a:p>
            <a:pPr lvl="2"/>
            <a:r>
              <a:rPr lang="en-CA" dirty="0"/>
              <a:t>Land returned to its original use?  Use cost of mitigation</a:t>
            </a:r>
          </a:p>
          <a:p>
            <a:pPr lvl="1"/>
            <a:r>
              <a:rPr lang="en-CA" dirty="0"/>
              <a:t>Excludes:</a:t>
            </a:r>
          </a:p>
          <a:p>
            <a:pPr lvl="2"/>
            <a:r>
              <a:rPr lang="en-CA" dirty="0"/>
              <a:t> taxes and duties on imported equipment, </a:t>
            </a:r>
          </a:p>
          <a:p>
            <a:pPr lvl="2"/>
            <a:r>
              <a:rPr lang="en-CA" dirty="0"/>
              <a:t>value added tax on domestic equipment, </a:t>
            </a:r>
          </a:p>
          <a:p>
            <a:pPr lvl="2"/>
            <a:r>
              <a:rPr lang="en-CA" dirty="0"/>
              <a:t>income taxes paid by foreign contractors,</a:t>
            </a:r>
          </a:p>
          <a:p>
            <a:pPr lvl="2"/>
            <a:r>
              <a:rPr lang="en-CA" dirty="0"/>
              <a:t>Any other ‘transfer’ payment</a:t>
            </a:r>
          </a:p>
        </p:txBody>
      </p:sp>
    </p:spTree>
    <p:extLst>
      <p:ext uri="{BB962C8B-B14F-4D97-AF65-F5344CB8AC3E}">
        <p14:creationId xmlns:p14="http://schemas.microsoft.com/office/powerpoint/2010/main" val="1692877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45EE9-DB43-4160-8429-098108CA7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1DD35-54FA-43E2-821E-9EE95C0FC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Incremental operating and maintenance costs</a:t>
            </a:r>
          </a:p>
          <a:p>
            <a:pPr lvl="1"/>
            <a:r>
              <a:rPr lang="en-CA" dirty="0"/>
              <a:t>Includes</a:t>
            </a:r>
          </a:p>
          <a:p>
            <a:pPr lvl="2"/>
            <a:r>
              <a:rPr lang="en-CA" dirty="0"/>
              <a:t>Labour and materials used to maintain facility</a:t>
            </a:r>
          </a:p>
          <a:p>
            <a:pPr lvl="2"/>
            <a:r>
              <a:rPr lang="en-CA" dirty="0"/>
              <a:t>Operating and management labour</a:t>
            </a:r>
          </a:p>
          <a:p>
            <a:pPr lvl="2"/>
            <a:r>
              <a:rPr lang="en-CA" dirty="0"/>
              <a:t>Materials used in operations – e.g. fuel for power plant, lighting, heating and other utilities</a:t>
            </a:r>
          </a:p>
          <a:p>
            <a:pPr lvl="2"/>
            <a:r>
              <a:rPr lang="en-CA" dirty="0"/>
              <a:t>Equipment used in operations</a:t>
            </a:r>
          </a:p>
          <a:p>
            <a:pPr lvl="1"/>
            <a:r>
              <a:rPr lang="en-CA" dirty="0"/>
              <a:t>Excludes</a:t>
            </a:r>
          </a:p>
          <a:p>
            <a:pPr lvl="2"/>
            <a:r>
              <a:rPr lang="en-CA" dirty="0"/>
              <a:t>Subsidies paid to users</a:t>
            </a:r>
          </a:p>
          <a:p>
            <a:pPr lvl="2"/>
            <a:r>
              <a:rPr lang="en-CA" dirty="0"/>
              <a:t>Income and other taxes on wages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2519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40B58-B0BD-40ED-B645-3432E52B0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Economic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00D7B-8F38-486D-A864-3D19D7243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Environmental costs</a:t>
            </a:r>
          </a:p>
          <a:p>
            <a:pPr lvl="1"/>
            <a:r>
              <a:rPr lang="en-CA" dirty="0"/>
              <a:t>Damage to physical environment:</a:t>
            </a:r>
          </a:p>
          <a:p>
            <a:pPr lvl="2"/>
            <a:r>
              <a:rPr lang="en-CA" dirty="0"/>
              <a:t>Temporary or permanent destruction of natural resources – forests, agricultural land, streambeds, wetlands, lakes and waterways, wildlife</a:t>
            </a:r>
          </a:p>
          <a:p>
            <a:pPr lvl="1"/>
            <a:r>
              <a:rPr lang="en-CA" dirty="0"/>
              <a:t>Negative Socio-economic impacts</a:t>
            </a:r>
          </a:p>
          <a:p>
            <a:pPr lvl="2"/>
            <a:r>
              <a:rPr lang="en-CA" dirty="0"/>
              <a:t>Temporary or permanent resettlement of sections of the population</a:t>
            </a:r>
          </a:p>
          <a:p>
            <a:pPr lvl="2"/>
            <a:r>
              <a:rPr lang="en-CA" dirty="0"/>
              <a:t>Health problems</a:t>
            </a:r>
          </a:p>
          <a:p>
            <a:pPr lvl="2"/>
            <a:r>
              <a:rPr lang="en-CA" dirty="0"/>
              <a:t>Lost income due to </a:t>
            </a:r>
            <a:r>
              <a:rPr lang="en-CA"/>
              <a:t>land expropriation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8966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E8445-EAA9-4C4C-B9C2-2B53F27FC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Economic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1C56D-0CAE-4919-A60C-7CABEB098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Avoided use of alternatives</a:t>
            </a:r>
          </a:p>
          <a:p>
            <a:pPr lvl="1"/>
            <a:r>
              <a:rPr lang="en-CA" dirty="0"/>
              <a:t>Kerosene lamps</a:t>
            </a:r>
          </a:p>
          <a:p>
            <a:pPr lvl="1"/>
            <a:r>
              <a:rPr lang="en-CA" dirty="0"/>
              <a:t>Solar lamps/panels/SHS</a:t>
            </a:r>
          </a:p>
          <a:p>
            <a:pPr lvl="1"/>
            <a:r>
              <a:rPr lang="en-CA" dirty="0"/>
              <a:t>Generators</a:t>
            </a:r>
          </a:p>
          <a:p>
            <a:pPr lvl="1"/>
            <a:r>
              <a:rPr lang="en-CA" dirty="0"/>
              <a:t>Batteries</a:t>
            </a:r>
          </a:p>
          <a:p>
            <a:r>
              <a:rPr lang="en-CA" dirty="0"/>
              <a:t>Access to new services</a:t>
            </a:r>
          </a:p>
          <a:p>
            <a:pPr lvl="1"/>
            <a:r>
              <a:rPr lang="en-CA" dirty="0"/>
              <a:t>Refrigeration</a:t>
            </a:r>
          </a:p>
          <a:p>
            <a:pPr lvl="1"/>
            <a:r>
              <a:rPr lang="en-CA" dirty="0"/>
              <a:t>Air conditioning </a:t>
            </a:r>
          </a:p>
          <a:p>
            <a:pPr lvl="1"/>
            <a:r>
              <a:rPr lang="en-CA" dirty="0"/>
              <a:t>Heavy duty tools</a:t>
            </a:r>
          </a:p>
          <a:p>
            <a:pPr lvl="1"/>
            <a:r>
              <a:rPr lang="en-CA" dirty="0"/>
              <a:t>Computers</a:t>
            </a:r>
          </a:p>
          <a:p>
            <a:r>
              <a:rPr lang="en-CA" dirty="0"/>
              <a:t>Other user cost savings</a:t>
            </a:r>
          </a:p>
          <a:p>
            <a:pPr lvl="1"/>
            <a:r>
              <a:rPr lang="en-CA" dirty="0"/>
              <a:t>Time savings</a:t>
            </a:r>
          </a:p>
          <a:p>
            <a:pPr lvl="1"/>
            <a:r>
              <a:rPr lang="en-CA" dirty="0"/>
              <a:t>Reduced damage to equipment</a:t>
            </a:r>
          </a:p>
          <a:p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86578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37DC-01FD-471C-95A7-EA5E33C0D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Benefit of Increased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39B29-5C08-4566-8822-2679A1E08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r>
              <a:rPr lang="en-CA" dirty="0"/>
              <a:t>Willingness to pay for electricity supply – </a:t>
            </a:r>
          </a:p>
          <a:p>
            <a:r>
              <a:rPr lang="en-CA" dirty="0"/>
              <a:t>Equal to area under the demand curve up to the point of price/quantity intersection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Electricity tariff</a:t>
            </a:r>
          </a:p>
          <a:p>
            <a:pPr lvl="1"/>
            <a:r>
              <a:rPr lang="en-CA" dirty="0"/>
              <a:t>PLUS</a:t>
            </a:r>
          </a:p>
          <a:p>
            <a:pPr lvl="1"/>
            <a:r>
              <a:rPr lang="en-CA" dirty="0"/>
              <a:t>Consumer surplus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0319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5843D-6B12-4FFD-B3A1-4938FBC51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Benefits – Willingness to Pay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9077F55-5054-4AAC-91C4-7B2B14671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62" y="1854995"/>
            <a:ext cx="4962189" cy="3149758"/>
          </a:xfrm>
        </p:spPr>
      </p:pic>
    </p:spTree>
    <p:extLst>
      <p:ext uri="{BB962C8B-B14F-4D97-AF65-F5344CB8AC3E}">
        <p14:creationId xmlns:p14="http://schemas.microsoft.com/office/powerpoint/2010/main" val="1614300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F77DB-A8BC-4D27-8AA0-9DD8C6786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Non-linear demand curve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B6CF30-F992-4839-B429-F94A34D5AB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5" y="2259806"/>
            <a:ext cx="5015279" cy="3781425"/>
          </a:xfrm>
        </p:spPr>
      </p:pic>
    </p:spTree>
    <p:extLst>
      <p:ext uri="{BB962C8B-B14F-4D97-AF65-F5344CB8AC3E}">
        <p14:creationId xmlns:p14="http://schemas.microsoft.com/office/powerpoint/2010/main" val="1380399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601AB-E82E-4AAE-805D-5BD1448B5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Electricity Demand Curve – DABS Customers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546828D-D11E-4CDD-B847-175FDEDF50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8254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0431-0C4C-4F34-9DBE-922FFB4D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Sources for WTP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6B176-C8CC-4DD4-9563-4DD4B4B1D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Tariff and consumption data</a:t>
            </a:r>
          </a:p>
          <a:p>
            <a:r>
              <a:rPr lang="en-CA" dirty="0"/>
              <a:t>Information on cost of alternative energy sources</a:t>
            </a:r>
          </a:p>
          <a:p>
            <a:pPr lvl="1"/>
            <a:r>
              <a:rPr lang="en-CA" dirty="0"/>
              <a:t>Kerosene</a:t>
            </a:r>
          </a:p>
          <a:p>
            <a:pPr lvl="1"/>
            <a:r>
              <a:rPr lang="en-CA" dirty="0"/>
              <a:t>Solar</a:t>
            </a:r>
          </a:p>
          <a:p>
            <a:pPr lvl="1"/>
            <a:r>
              <a:rPr lang="en-CA" dirty="0"/>
              <a:t>LPG</a:t>
            </a:r>
          </a:p>
          <a:p>
            <a:pPr lvl="1"/>
            <a:r>
              <a:rPr lang="en-CA" dirty="0"/>
              <a:t>Batteries</a:t>
            </a:r>
          </a:p>
          <a:p>
            <a:pPr lvl="1"/>
            <a:r>
              <a:rPr lang="en-CA" dirty="0"/>
              <a:t>Generators</a:t>
            </a:r>
          </a:p>
          <a:p>
            <a:r>
              <a:rPr lang="en-CA" dirty="0"/>
              <a:t>Surveys on use of alternatives</a:t>
            </a:r>
          </a:p>
        </p:txBody>
      </p:sp>
    </p:spTree>
    <p:extLst>
      <p:ext uri="{BB962C8B-B14F-4D97-AF65-F5344CB8AC3E}">
        <p14:creationId xmlns:p14="http://schemas.microsoft.com/office/powerpoint/2010/main" val="167591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9E1E3-27E1-4860-A803-2C8C89083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bother?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31FA4-12E7-4632-8550-4DBE8DD95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CA" dirty="0"/>
              <a:t>Scarcity of resources</a:t>
            </a:r>
          </a:p>
          <a:p>
            <a:pPr lvl="1"/>
            <a:r>
              <a:rPr lang="en-CA" dirty="0"/>
              <a:t>Land</a:t>
            </a:r>
          </a:p>
          <a:p>
            <a:pPr lvl="1"/>
            <a:r>
              <a:rPr lang="en-CA" dirty="0"/>
              <a:t>Labour</a:t>
            </a:r>
          </a:p>
          <a:p>
            <a:pPr lvl="1"/>
            <a:r>
              <a:rPr lang="en-CA" dirty="0"/>
              <a:t>Materials</a:t>
            </a:r>
          </a:p>
          <a:p>
            <a:pPr lvl="1"/>
            <a:r>
              <a:rPr lang="en-CA" dirty="0"/>
              <a:t>Capital</a:t>
            </a:r>
          </a:p>
          <a:p>
            <a:r>
              <a:rPr lang="en-CA" dirty="0"/>
              <a:t>Capital is a key resource</a:t>
            </a:r>
          </a:p>
          <a:p>
            <a:pPr lvl="1"/>
            <a:r>
              <a:rPr lang="en-CA" dirty="0"/>
              <a:t>Can generally be used to purchase others</a:t>
            </a:r>
          </a:p>
          <a:p>
            <a:r>
              <a:rPr lang="en-CA" dirty="0"/>
              <a:t>How should scarce capital be allocated?</a:t>
            </a:r>
          </a:p>
          <a:p>
            <a:pPr marL="0" indent="0" algn="ctr">
              <a:buNone/>
            </a:pPr>
            <a:r>
              <a:rPr lang="en-CA" b="1" dirty="0"/>
              <a:t>Maximize net benefit to society as a whole</a:t>
            </a:r>
          </a:p>
        </p:txBody>
      </p:sp>
    </p:spTree>
    <p:extLst>
      <p:ext uri="{BB962C8B-B14F-4D97-AF65-F5344CB8AC3E}">
        <p14:creationId xmlns:p14="http://schemas.microsoft.com/office/powerpoint/2010/main" val="821178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4BDC5-1232-40C6-9A35-E007C40E2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Economic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925C8-889F-46CB-8DA7-B8536FE26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Income-earning opportunities</a:t>
            </a:r>
          </a:p>
          <a:p>
            <a:pPr lvl="1"/>
            <a:r>
              <a:rPr lang="en-CA" dirty="0"/>
              <a:t>Machine shop</a:t>
            </a:r>
          </a:p>
          <a:p>
            <a:pPr lvl="1"/>
            <a:r>
              <a:rPr lang="en-CA" dirty="0"/>
              <a:t>Irrigated farming</a:t>
            </a:r>
          </a:p>
          <a:p>
            <a:pPr lvl="1"/>
            <a:r>
              <a:rPr lang="en-CA" dirty="0"/>
              <a:t>Beauty salon</a:t>
            </a:r>
          </a:p>
          <a:p>
            <a:pPr lvl="1"/>
            <a:r>
              <a:rPr lang="en-CA" dirty="0"/>
              <a:t>Retail/commercial</a:t>
            </a:r>
          </a:p>
          <a:p>
            <a:pPr lvl="1"/>
            <a:r>
              <a:rPr lang="en-CA" dirty="0"/>
              <a:t>Employment opportunities</a:t>
            </a:r>
          </a:p>
          <a:p>
            <a:r>
              <a:rPr lang="en-CA" dirty="0"/>
              <a:t>Social benefits</a:t>
            </a:r>
          </a:p>
          <a:p>
            <a:pPr lvl="1"/>
            <a:r>
              <a:rPr lang="en-CA" dirty="0"/>
              <a:t>Better health care</a:t>
            </a:r>
          </a:p>
          <a:p>
            <a:pPr lvl="1"/>
            <a:r>
              <a:rPr lang="en-CA" dirty="0"/>
              <a:t>Improved schools/learning opportunities</a:t>
            </a:r>
          </a:p>
          <a:p>
            <a:pPr lvl="1"/>
            <a:r>
              <a:rPr lang="en-CA" dirty="0"/>
              <a:t>Access to news and other information</a:t>
            </a:r>
          </a:p>
          <a:p>
            <a:pPr lvl="1"/>
            <a:r>
              <a:rPr lang="en-CA" dirty="0"/>
              <a:t>Safety</a:t>
            </a:r>
          </a:p>
          <a:p>
            <a:pPr lvl="1"/>
            <a:r>
              <a:rPr lang="en-CA" dirty="0"/>
              <a:t>Recreation opportunities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endParaRPr lang="en-CA" dirty="0"/>
          </a:p>
          <a:p>
            <a:endParaRPr lang="en-CA" dirty="0"/>
          </a:p>
          <a:p>
            <a:pPr marL="457200" lvl="1" indent="0">
              <a:buNone/>
            </a:pP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5813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3C07C-A3BD-4BB6-B311-6C37DDC19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A72E4-7B9E-4EBD-81B0-D4BE68720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Environmental benefits</a:t>
            </a:r>
          </a:p>
          <a:p>
            <a:pPr lvl="1"/>
            <a:r>
              <a:rPr lang="en-CA" dirty="0"/>
              <a:t>Reduced carbon emissions </a:t>
            </a:r>
          </a:p>
          <a:p>
            <a:pPr lvl="1"/>
            <a:r>
              <a:rPr lang="en-CA" dirty="0"/>
              <a:t>Flood control</a:t>
            </a:r>
          </a:p>
          <a:p>
            <a:pPr lvl="1"/>
            <a:r>
              <a:rPr lang="en-CA" dirty="0"/>
              <a:t>Preservation of forests, grasslands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1414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F5877-29C7-4FC2-8951-AE8C5ACB9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Non-monetary costs and benefits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2CAA0-2B5D-4358-9F4B-B01B334E5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Unmitigated environmental impacts</a:t>
            </a:r>
          </a:p>
          <a:p>
            <a:r>
              <a:rPr lang="en-CA" dirty="0"/>
              <a:t>Improved health/education outcomes</a:t>
            </a:r>
          </a:p>
          <a:p>
            <a:r>
              <a:rPr lang="en-CA" dirty="0"/>
              <a:t>Time savings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4770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438D4-49D0-40F4-8573-247A5D510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Discounting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EAA897-4F9E-4A66-891F-9004662AC6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CA" dirty="0"/>
                  <a:t>Time value of money</a:t>
                </a:r>
              </a:p>
              <a:p>
                <a:pPr lvl="1"/>
                <a:r>
                  <a:rPr lang="en-CA" dirty="0"/>
                  <a:t>Preference for payment now rather than later</a:t>
                </a:r>
              </a:p>
              <a:p>
                <a:pPr lvl="1"/>
                <a:r>
                  <a:rPr lang="en-CA" dirty="0"/>
                  <a:t>Interest rate on bonds, bank accounts</a:t>
                </a:r>
              </a:p>
              <a:p>
                <a:pPr lvl="1"/>
                <a:r>
                  <a:rPr lang="en-CA" dirty="0"/>
                  <a:t>Dividends on equities</a:t>
                </a:r>
              </a:p>
              <a:p>
                <a:pPr lvl="1"/>
                <a:r>
                  <a:rPr lang="en-CA" dirty="0"/>
                  <a:t>Capital gains on equities, real estate, other assets</a:t>
                </a:r>
              </a:p>
              <a:p>
                <a:r>
                  <a:rPr lang="en-CA" dirty="0"/>
                  <a:t>Financial Analysis</a:t>
                </a:r>
              </a:p>
              <a:p>
                <a:pPr lvl="1"/>
                <a:r>
                  <a:rPr lang="en-CA" dirty="0"/>
                  <a:t>Look at stream of costs and revenues</a:t>
                </a:r>
              </a:p>
              <a:p>
                <a:pPr lvl="1"/>
                <a:r>
                  <a:rPr lang="en-CA" dirty="0"/>
                  <a:t>Apply discount rate to determine yield</a:t>
                </a:r>
              </a:p>
              <a:p>
                <a:pPr lvl="1"/>
                <a:r>
                  <a:rPr lang="en-CA" dirty="0"/>
                  <a:t>Value in year n – Cost/Revenue / 1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CA" dirty="0"/>
              </a:p>
              <a:p>
                <a:pPr lvl="1"/>
                <a:r>
                  <a:rPr lang="en-CA" i="1" dirty="0" err="1"/>
                  <a:t>i</a:t>
                </a:r>
                <a:r>
                  <a:rPr lang="en-CA" dirty="0"/>
                  <a:t> = interest rate, </a:t>
                </a:r>
                <a:r>
                  <a:rPr lang="en-CA" i="1" dirty="0"/>
                  <a:t>n</a:t>
                </a:r>
                <a:r>
                  <a:rPr lang="en-CA" dirty="0"/>
                  <a:t> = year</a:t>
                </a:r>
              </a:p>
              <a:p>
                <a:r>
                  <a:rPr lang="en-CA" dirty="0"/>
                  <a:t>Economic Analysis</a:t>
                </a:r>
              </a:p>
              <a:p>
                <a:pPr lvl="1"/>
                <a:r>
                  <a:rPr lang="en-CA" dirty="0"/>
                  <a:t>Same Principle</a:t>
                </a:r>
              </a:p>
              <a:p>
                <a:pPr lvl="1"/>
                <a:r>
                  <a:rPr lang="en-CA" dirty="0"/>
                  <a:t>Uses economic costs and benefits</a:t>
                </a:r>
              </a:p>
              <a:p>
                <a:pPr lvl="1"/>
                <a:r>
                  <a:rPr lang="en-CA" dirty="0"/>
                  <a:t>Uses economic discount rate</a:t>
                </a:r>
              </a:p>
              <a:p>
                <a:pPr marL="457200" lvl="1" indent="0">
                  <a:buNone/>
                </a:pPr>
                <a:endParaRPr lang="en-CA" dirty="0"/>
              </a:p>
              <a:p>
                <a:pPr lvl="1"/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EAA897-4F9E-4A66-891F-9004662AC6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30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778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D9030-D8F0-412E-A48B-548F5265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Economic Discount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3780A-05B1-4976-A231-2CBFD7C66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645920"/>
            <a:ext cx="8946541" cy="4602479"/>
          </a:xfrm>
        </p:spPr>
        <p:txBody>
          <a:bodyPr>
            <a:normAutofit/>
          </a:bodyPr>
          <a:lstStyle/>
          <a:p>
            <a:r>
              <a:rPr lang="en-CA" dirty="0"/>
              <a:t>Social discount rate</a:t>
            </a:r>
          </a:p>
          <a:p>
            <a:pPr lvl="1"/>
            <a:r>
              <a:rPr lang="en-CA" dirty="0"/>
              <a:t>Foregone investment alternatives</a:t>
            </a:r>
          </a:p>
          <a:p>
            <a:pPr lvl="2"/>
            <a:r>
              <a:rPr lang="en-CA" dirty="0"/>
              <a:t>Alternative uses of government funds</a:t>
            </a:r>
          </a:p>
          <a:p>
            <a:pPr lvl="2"/>
            <a:r>
              <a:rPr lang="en-CA" dirty="0"/>
              <a:t>Foregone benefits</a:t>
            </a:r>
          </a:p>
          <a:p>
            <a:pPr lvl="1"/>
            <a:r>
              <a:rPr lang="en-CA" dirty="0"/>
              <a:t>Social perceptions regarding value of benefits now rather than later</a:t>
            </a:r>
          </a:p>
          <a:p>
            <a:pPr lvl="2"/>
            <a:r>
              <a:rPr lang="en-CA" dirty="0"/>
              <a:t>Low income, limited benefits, assign high value at margin</a:t>
            </a:r>
          </a:p>
          <a:p>
            <a:pPr lvl="2"/>
            <a:r>
              <a:rPr lang="en-CA" dirty="0"/>
              <a:t>Economic growth, assign lower value to benefits</a:t>
            </a:r>
          </a:p>
          <a:p>
            <a:pPr lvl="2"/>
            <a:r>
              <a:rPr lang="en-CA" dirty="0"/>
              <a:t>Thus with high economic growth projections, use a higher discount rate</a:t>
            </a:r>
          </a:p>
          <a:p>
            <a:r>
              <a:rPr lang="en-CA" dirty="0"/>
              <a:t>Typical Discount Rates – WB Projects</a:t>
            </a:r>
          </a:p>
          <a:p>
            <a:pPr lvl="1"/>
            <a:r>
              <a:rPr lang="en-CA" dirty="0"/>
              <a:t>10 – 12% opportunity cost of capital</a:t>
            </a:r>
          </a:p>
          <a:p>
            <a:pPr lvl="1"/>
            <a:r>
              <a:rPr lang="en-CA" dirty="0"/>
              <a:t>+/- 6% based on social perceptions of benefits, historic growth rates</a:t>
            </a:r>
          </a:p>
          <a:p>
            <a:pPr lvl="1"/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44855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A503CF-DAEC-4CBA-BCA2-19E328A81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0118"/>
          </a:xfrm>
        </p:spPr>
        <p:txBody>
          <a:bodyPr/>
          <a:lstStyle/>
          <a:p>
            <a:r>
              <a:rPr lang="en-CA" dirty="0"/>
              <a:t>Net Cash 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3C088-3FF3-42F6-A4F2-1F866A50B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244"/>
            <a:ext cx="10515600" cy="4806656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800" dirty="0"/>
              <a:t>Net Cash Flow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800" dirty="0"/>
              <a:t>Stream of costs and benefits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800" dirty="0"/>
              <a:t>Project economic life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800" dirty="0"/>
              <a:t>Do discounted benefits exceed discounted costs?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CA" sz="1800" dirty="0"/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CA" sz="1800" dirty="0">
              <a:solidFill>
                <a:prstClr val="black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CA" sz="1800" dirty="0">
              <a:solidFill>
                <a:prstClr val="black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CA" sz="1800" dirty="0">
              <a:solidFill>
                <a:prstClr val="black"/>
              </a:solidFill>
            </a:endParaRPr>
          </a:p>
          <a:p>
            <a:endParaRPr lang="en-CA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FE715E0-8CF3-4A7C-B96F-F4B967AD4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895643"/>
              </p:ext>
            </p:extLst>
          </p:nvPr>
        </p:nvGraphicFramePr>
        <p:xfrm>
          <a:off x="1232451" y="3073400"/>
          <a:ext cx="9687334" cy="3392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1647">
                  <a:extLst>
                    <a:ext uri="{9D8B030D-6E8A-4147-A177-3AD203B41FA5}">
                      <a16:colId xmlns:a16="http://schemas.microsoft.com/office/drawing/2014/main" val="1849815118"/>
                    </a:ext>
                  </a:extLst>
                </a:gridCol>
                <a:gridCol w="1554119">
                  <a:extLst>
                    <a:ext uri="{9D8B030D-6E8A-4147-A177-3AD203B41FA5}">
                      <a16:colId xmlns:a16="http://schemas.microsoft.com/office/drawing/2014/main" val="3051816702"/>
                    </a:ext>
                  </a:extLst>
                </a:gridCol>
                <a:gridCol w="673451">
                  <a:extLst>
                    <a:ext uri="{9D8B030D-6E8A-4147-A177-3AD203B41FA5}">
                      <a16:colId xmlns:a16="http://schemas.microsoft.com/office/drawing/2014/main" val="1827031017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1551637188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845597920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1824794288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2978212116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248381203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659452264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19762325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886739073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2658263525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3236588030"/>
                    </a:ext>
                  </a:extLst>
                </a:gridCol>
                <a:gridCol w="621647">
                  <a:extLst>
                    <a:ext uri="{9D8B030D-6E8A-4147-A177-3AD203B41FA5}">
                      <a16:colId xmlns:a16="http://schemas.microsoft.com/office/drawing/2014/main" val="2465293703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Cost and Benefit Stream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94488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0616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6759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Capital Investment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8475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Operating Cost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15369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Operating Cost 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31771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Operating Cost 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16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4568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Cost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67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21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23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22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21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23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19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21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22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56054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3651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Benefit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85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85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2689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Benefit 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11822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Benefit 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35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29309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Benefits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137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130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048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37504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 - A 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Net Cash Flow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-250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-500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63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114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117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115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120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114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117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111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114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113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43172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Net Present Value @ 6%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$29.62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48089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EIRR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6.8%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1965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074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E06EF-5BB8-4907-9659-E617DC7EF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Sensitivity and Risk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8292B-7BC3-44C5-8851-E50ED1C76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How robust are the findings?</a:t>
            </a:r>
          </a:p>
          <a:p>
            <a:r>
              <a:rPr lang="en-CA" dirty="0"/>
              <a:t>Test sensitivity of EIRR, NPV to key inputs/assumptions</a:t>
            </a:r>
          </a:p>
          <a:p>
            <a:r>
              <a:rPr lang="en-CA" dirty="0"/>
              <a:t>Sensitivity analysis</a:t>
            </a:r>
          </a:p>
          <a:p>
            <a:pPr lvl="1"/>
            <a:r>
              <a:rPr lang="en-CA" dirty="0"/>
              <a:t>Vary value of key assumptions over a range of values</a:t>
            </a:r>
          </a:p>
          <a:p>
            <a:r>
              <a:rPr lang="en-CA" dirty="0"/>
              <a:t>Switching values</a:t>
            </a:r>
          </a:p>
          <a:p>
            <a:pPr lvl="1"/>
            <a:r>
              <a:rPr lang="en-CA" dirty="0"/>
              <a:t>What value of each input causes the NPV to become negative</a:t>
            </a:r>
          </a:p>
          <a:p>
            <a:pPr lvl="1"/>
            <a:r>
              <a:rPr lang="en-CA" dirty="0"/>
              <a:t>Use ‘what if’ analysis in Excel (under Data), and ‘goal seek’</a:t>
            </a:r>
          </a:p>
          <a:p>
            <a:r>
              <a:rPr lang="en-CA" dirty="0"/>
              <a:t>Integrated risk analysis</a:t>
            </a:r>
          </a:p>
          <a:p>
            <a:pPr lvl="1"/>
            <a:r>
              <a:rPr lang="en-CA" dirty="0"/>
              <a:t>Uses Monte Carlo simulation to calculate probability distribution for EIRR/NPV using probability-weighted values for inputs</a:t>
            </a:r>
          </a:p>
          <a:p>
            <a:pPr marL="45720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72750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510B2-0979-47A5-A478-3B8BB9A05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Distribution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B6D82-BBBD-4DF9-B303-13FFB2EA4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Identify winners and losers</a:t>
            </a:r>
          </a:p>
          <a:p>
            <a:endParaRPr lang="en-CA" dirty="0"/>
          </a:p>
          <a:p>
            <a:r>
              <a:rPr lang="en-CA" dirty="0"/>
              <a:t>Poverty level</a:t>
            </a:r>
          </a:p>
          <a:p>
            <a:r>
              <a:rPr lang="en-CA" dirty="0"/>
              <a:t>Gender</a:t>
            </a:r>
          </a:p>
          <a:p>
            <a:r>
              <a:rPr lang="en-CA" dirty="0"/>
              <a:t>Age</a:t>
            </a:r>
          </a:p>
          <a:p>
            <a:r>
              <a:rPr lang="en-CA" dirty="0"/>
              <a:t>Ethnicity</a:t>
            </a:r>
          </a:p>
          <a:p>
            <a:r>
              <a:rPr lang="en-CA" dirty="0"/>
              <a:t>Religion</a:t>
            </a:r>
          </a:p>
          <a:p>
            <a:endParaRPr lang="en-CA" dirty="0"/>
          </a:p>
          <a:p>
            <a:r>
              <a:rPr lang="en-CA" dirty="0"/>
              <a:t>Is the project well targeted in terms of national goals</a:t>
            </a:r>
            <a:r>
              <a:rPr lang="en-CA"/>
              <a:t>, priorities?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13348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3DF8B-A9D5-41EA-9370-BC9181A74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Shindand</a:t>
            </a:r>
            <a:r>
              <a:rPr lang="en-CA" dirty="0"/>
              <a:t> Electrification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96AB6-2B31-458D-AFC6-E2B77F1AA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is our objective?</a:t>
            </a:r>
          </a:p>
          <a:p>
            <a:endParaRPr lang="en-CA" dirty="0"/>
          </a:p>
          <a:p>
            <a:r>
              <a:rPr lang="en-CA" dirty="0"/>
              <a:t>What were the alternatives?</a:t>
            </a:r>
          </a:p>
          <a:p>
            <a:endParaRPr lang="en-CA" dirty="0"/>
          </a:p>
          <a:p>
            <a:r>
              <a:rPr lang="en-CA" dirty="0"/>
              <a:t>Is our proposal least cost?</a:t>
            </a:r>
          </a:p>
        </p:txBody>
      </p:sp>
    </p:spTree>
    <p:extLst>
      <p:ext uri="{BB962C8B-B14F-4D97-AF65-F5344CB8AC3E}">
        <p14:creationId xmlns:p14="http://schemas.microsoft.com/office/powerpoint/2010/main" val="2239564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AE1A-E1BE-4728-AF7F-FBE38793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Cost-benefit stream - </a:t>
            </a:r>
            <a:r>
              <a:rPr lang="en-CA" dirty="0" err="1"/>
              <a:t>Shindand</a:t>
            </a:r>
            <a:endParaRPr lang="en-CA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832CC49-0292-431E-9977-C136508449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507119"/>
              </p:ext>
            </p:extLst>
          </p:nvPr>
        </p:nvGraphicFramePr>
        <p:xfrm>
          <a:off x="1007165" y="1577009"/>
          <a:ext cx="9502917" cy="43945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3356">
                  <a:extLst>
                    <a:ext uri="{9D8B030D-6E8A-4147-A177-3AD203B41FA5}">
                      <a16:colId xmlns:a16="http://schemas.microsoft.com/office/drawing/2014/main" val="3542218885"/>
                    </a:ext>
                  </a:extLst>
                </a:gridCol>
                <a:gridCol w="1986001">
                  <a:extLst>
                    <a:ext uri="{9D8B030D-6E8A-4147-A177-3AD203B41FA5}">
                      <a16:colId xmlns:a16="http://schemas.microsoft.com/office/drawing/2014/main" val="2249001326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3503526445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806880157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3402730837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3841805572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2901165339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510536955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934028595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1288868486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2709516636"/>
                    </a:ext>
                  </a:extLst>
                </a:gridCol>
                <a:gridCol w="683356">
                  <a:extLst>
                    <a:ext uri="{9D8B030D-6E8A-4147-A177-3AD203B41FA5}">
                      <a16:colId xmlns:a16="http://schemas.microsoft.com/office/drawing/2014/main" val="1712784543"/>
                    </a:ext>
                  </a:extLst>
                </a:gridCol>
              </a:tblGrid>
              <a:tr h="51032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Benefit Analysis -- </a:t>
                      </a:r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Shindand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4485206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3355523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0083336"/>
                  </a:ext>
                </a:extLst>
              </a:tr>
              <a:tr h="243093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5415044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9106182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575334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3669333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9523758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5958632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3092741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8351848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 Cash Flow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7853628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4679932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789088"/>
                  </a:ext>
                </a:extLst>
              </a:tr>
              <a:tr h="243093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7415641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6025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22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62FDF-834D-488F-9258-6A3A62E0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Which projects?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6C3B0-B065-4D2F-9172-FEA74B5DE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0261"/>
            <a:ext cx="10515600" cy="4586702"/>
          </a:xfrm>
        </p:spPr>
        <p:txBody>
          <a:bodyPr>
            <a:normAutofit/>
          </a:bodyPr>
          <a:lstStyle/>
          <a:p>
            <a:r>
              <a:rPr lang="en-CA" dirty="0"/>
              <a:t>Projects that draw on government’s capital</a:t>
            </a:r>
          </a:p>
          <a:p>
            <a:pPr lvl="1"/>
            <a:r>
              <a:rPr lang="en-CA" dirty="0"/>
              <a:t>Directly – government pays from revenues</a:t>
            </a:r>
          </a:p>
          <a:p>
            <a:pPr lvl="1"/>
            <a:r>
              <a:rPr lang="en-CA" dirty="0"/>
              <a:t>Indirectly – government takes on debt obligations</a:t>
            </a:r>
          </a:p>
          <a:p>
            <a:pPr lvl="1"/>
            <a:r>
              <a:rPr lang="en-CA" dirty="0"/>
              <a:t>Conditionally – government guarantees returns to a third party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2974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D81F1-DBD7-47F5-A03E-9CB78B21B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Shindand</a:t>
            </a:r>
            <a:r>
              <a:rPr lang="en-CA" dirty="0"/>
              <a:t> – Demand Forecast</a:t>
            </a:r>
            <a:br>
              <a:rPr lang="en-CA" dirty="0"/>
            </a:br>
            <a:r>
              <a:rPr lang="en-CA" dirty="0"/>
              <a:t>Number of New Customers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AF3B4C1-6848-4562-B4D4-58DB3B424F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393531"/>
              </p:ext>
            </p:extLst>
          </p:nvPr>
        </p:nvGraphicFramePr>
        <p:xfrm>
          <a:off x="1411288" y="2065867"/>
          <a:ext cx="8331200" cy="3517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3875">
                  <a:extLst>
                    <a:ext uri="{9D8B030D-6E8A-4147-A177-3AD203B41FA5}">
                      <a16:colId xmlns:a16="http://schemas.microsoft.com/office/drawing/2014/main" val="1798412245"/>
                    </a:ext>
                  </a:extLst>
                </a:gridCol>
                <a:gridCol w="1014840">
                  <a:extLst>
                    <a:ext uri="{9D8B030D-6E8A-4147-A177-3AD203B41FA5}">
                      <a16:colId xmlns:a16="http://schemas.microsoft.com/office/drawing/2014/main" val="4031226743"/>
                    </a:ext>
                  </a:extLst>
                </a:gridCol>
                <a:gridCol w="1027525">
                  <a:extLst>
                    <a:ext uri="{9D8B030D-6E8A-4147-A177-3AD203B41FA5}">
                      <a16:colId xmlns:a16="http://schemas.microsoft.com/office/drawing/2014/main" val="2470220165"/>
                    </a:ext>
                  </a:extLst>
                </a:gridCol>
                <a:gridCol w="941898">
                  <a:extLst>
                    <a:ext uri="{9D8B030D-6E8A-4147-A177-3AD203B41FA5}">
                      <a16:colId xmlns:a16="http://schemas.microsoft.com/office/drawing/2014/main" val="2408703762"/>
                    </a:ext>
                  </a:extLst>
                </a:gridCol>
                <a:gridCol w="608904">
                  <a:extLst>
                    <a:ext uri="{9D8B030D-6E8A-4147-A177-3AD203B41FA5}">
                      <a16:colId xmlns:a16="http://schemas.microsoft.com/office/drawing/2014/main" val="2543409752"/>
                    </a:ext>
                  </a:extLst>
                </a:gridCol>
                <a:gridCol w="608904">
                  <a:extLst>
                    <a:ext uri="{9D8B030D-6E8A-4147-A177-3AD203B41FA5}">
                      <a16:colId xmlns:a16="http://schemas.microsoft.com/office/drawing/2014/main" val="2701488799"/>
                    </a:ext>
                  </a:extLst>
                </a:gridCol>
                <a:gridCol w="637446">
                  <a:extLst>
                    <a:ext uri="{9D8B030D-6E8A-4147-A177-3AD203B41FA5}">
                      <a16:colId xmlns:a16="http://schemas.microsoft.com/office/drawing/2014/main" val="478697718"/>
                    </a:ext>
                  </a:extLst>
                </a:gridCol>
                <a:gridCol w="608904">
                  <a:extLst>
                    <a:ext uri="{9D8B030D-6E8A-4147-A177-3AD203B41FA5}">
                      <a16:colId xmlns:a16="http://schemas.microsoft.com/office/drawing/2014/main" val="3276284463"/>
                    </a:ext>
                  </a:extLst>
                </a:gridCol>
                <a:gridCol w="608904">
                  <a:extLst>
                    <a:ext uri="{9D8B030D-6E8A-4147-A177-3AD203B41FA5}">
                      <a16:colId xmlns:a16="http://schemas.microsoft.com/office/drawing/2014/main" val="1176611608"/>
                    </a:ext>
                  </a:extLst>
                </a:gridCol>
              </a:tblGrid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Number of Customers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Notes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31052554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7912482"/>
                  </a:ext>
                </a:extLst>
              </a:tr>
              <a:tr h="43349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Residential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Annual Growth rate of 8%, years 1-5, 5% years 6-15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482706"/>
                  </a:ext>
                </a:extLst>
              </a:tr>
              <a:tr h="43349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Commercial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Initial connections 10% of ultimate demand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02163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Government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63923682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Agricultural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700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19215044"/>
                  </a:ext>
                </a:extLst>
              </a:tr>
              <a:tr h="43349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Military Airport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50% load in year 1, 80% in year 5, 100% in year 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112529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Industrial Customers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43281304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Big Health Facility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80220842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Small Clinic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45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2672812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Mosque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38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77993205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Education Institutes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77531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6947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F5A26-6E2B-4343-974B-5ACD9764F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Shindand</a:t>
            </a:r>
            <a:r>
              <a:rPr lang="en-CA" dirty="0"/>
              <a:t> – Forecast Peak Demands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5605548-F9EA-4217-82A7-DD4B8F656D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6102"/>
              </p:ext>
            </p:extLst>
          </p:nvPr>
        </p:nvGraphicFramePr>
        <p:xfrm>
          <a:off x="2947987" y="1853248"/>
          <a:ext cx="6162146" cy="39431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4812">
                  <a:extLst>
                    <a:ext uri="{9D8B030D-6E8A-4147-A177-3AD203B41FA5}">
                      <a16:colId xmlns:a16="http://schemas.microsoft.com/office/drawing/2014/main" val="2164295541"/>
                    </a:ext>
                  </a:extLst>
                </a:gridCol>
                <a:gridCol w="1189316">
                  <a:extLst>
                    <a:ext uri="{9D8B030D-6E8A-4147-A177-3AD203B41FA5}">
                      <a16:colId xmlns:a16="http://schemas.microsoft.com/office/drawing/2014/main" val="58012688"/>
                    </a:ext>
                  </a:extLst>
                </a:gridCol>
                <a:gridCol w="1204183">
                  <a:extLst>
                    <a:ext uri="{9D8B030D-6E8A-4147-A177-3AD203B41FA5}">
                      <a16:colId xmlns:a16="http://schemas.microsoft.com/office/drawing/2014/main" val="3506747803"/>
                    </a:ext>
                  </a:extLst>
                </a:gridCol>
                <a:gridCol w="1103835">
                  <a:extLst>
                    <a:ext uri="{9D8B030D-6E8A-4147-A177-3AD203B41FA5}">
                      <a16:colId xmlns:a16="http://schemas.microsoft.com/office/drawing/2014/main" val="3134031256"/>
                    </a:ext>
                  </a:extLst>
                </a:gridCol>
              </a:tblGrid>
              <a:tr h="625602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Estimated Demand (kVA)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Active Demand (kVA)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Active Demand (kVA)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Active Demand (kVA)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9890952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Year 15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43556144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90857045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Residential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6802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11080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6835744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Commercial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1360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2216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508400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Government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80855912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Agricultural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1200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4200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82701291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Military Airport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8000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3381724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Industrial Customers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15000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63993197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Big Health Facility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800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70342848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Small Clinic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540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600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57539701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Mosque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380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380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98665413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Education Institutes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200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250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65824217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Active Demand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9950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18083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34027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1012489"/>
                  </a:ext>
                </a:extLst>
              </a:tr>
              <a:tr h="236971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Total Diversified Demand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7960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14466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27221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30546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2638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4B11-0D10-4202-9215-0DEB2C82B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Shindand</a:t>
            </a:r>
            <a:r>
              <a:rPr lang="en-CA" dirty="0"/>
              <a:t> – Forecast Demand - MWh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8984FC8-EAC9-4EA5-9280-8DBB65F74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416089"/>
              </p:ext>
            </p:extLst>
          </p:nvPr>
        </p:nvGraphicFramePr>
        <p:xfrm>
          <a:off x="1103313" y="2052638"/>
          <a:ext cx="894715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020">
                  <a:extLst>
                    <a:ext uri="{9D8B030D-6E8A-4147-A177-3AD203B41FA5}">
                      <a16:colId xmlns:a16="http://schemas.microsoft.com/office/drawing/2014/main" val="441750025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3466342339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2063280814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607017695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248578880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923338292"/>
                    </a:ext>
                  </a:extLst>
                </a:gridCol>
                <a:gridCol w="1138855">
                  <a:extLst>
                    <a:ext uri="{9D8B030D-6E8A-4147-A177-3AD203B41FA5}">
                      <a16:colId xmlns:a16="http://schemas.microsoft.com/office/drawing/2014/main" val="30889335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Year/Tariff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527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Residential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402269"/>
                  </a:ext>
                </a:extLst>
              </a:tr>
              <a:tr h="287549">
                <a:tc>
                  <a:txBody>
                    <a:bodyPr/>
                    <a:lstStyle/>
                    <a:p>
                      <a:r>
                        <a:rPr lang="en-CA" dirty="0"/>
                        <a:t>Commercial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22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230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92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016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656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24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957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906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F2C9C-ECDE-4363-A56A-5CF46F27A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Herat Region – Average Tariffs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4AF21CC-8BDE-4761-A287-F91BCAD371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612295"/>
              </p:ext>
            </p:extLst>
          </p:nvPr>
        </p:nvGraphicFramePr>
        <p:xfrm>
          <a:off x="2738438" y="3102769"/>
          <a:ext cx="6078185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2910">
                  <a:extLst>
                    <a:ext uri="{9D8B030D-6E8A-4147-A177-3AD203B41FA5}">
                      <a16:colId xmlns:a16="http://schemas.microsoft.com/office/drawing/2014/main" val="433363318"/>
                    </a:ext>
                  </a:extLst>
                </a:gridCol>
                <a:gridCol w="761047">
                  <a:extLst>
                    <a:ext uri="{9D8B030D-6E8A-4147-A177-3AD203B41FA5}">
                      <a16:colId xmlns:a16="http://schemas.microsoft.com/office/drawing/2014/main" val="3302204908"/>
                    </a:ext>
                  </a:extLst>
                </a:gridCol>
                <a:gridCol w="828998">
                  <a:extLst>
                    <a:ext uri="{9D8B030D-6E8A-4147-A177-3AD203B41FA5}">
                      <a16:colId xmlns:a16="http://schemas.microsoft.com/office/drawing/2014/main" val="4274417891"/>
                    </a:ext>
                  </a:extLst>
                </a:gridCol>
                <a:gridCol w="682904">
                  <a:extLst>
                    <a:ext uri="{9D8B030D-6E8A-4147-A177-3AD203B41FA5}">
                      <a16:colId xmlns:a16="http://schemas.microsoft.com/office/drawing/2014/main" val="4006636514"/>
                    </a:ext>
                  </a:extLst>
                </a:gridCol>
                <a:gridCol w="652326">
                  <a:extLst>
                    <a:ext uri="{9D8B030D-6E8A-4147-A177-3AD203B41FA5}">
                      <a16:colId xmlns:a16="http://schemas.microsoft.com/office/drawing/2014/main" val="45930286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311086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Average Electricity Tariff - Herat - $/kWh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2015-2016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 dirty="0">
                          <a:effectLst/>
                        </a:rPr>
                        <a:t>2016-2017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729224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Residential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0.0534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 dirty="0">
                          <a:effectLst/>
                        </a:rPr>
                        <a:t>0.0667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72677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Commercial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0.1379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0.1724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10923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Government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0.1365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0.1707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703965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Holy places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0.0536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0.0670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446271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NGOs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0.1372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0.1716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93489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Registered Companies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0.0819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0.1024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216484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Unregistered Companies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0.1419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0.1773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328960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All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0.0669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u="none" strike="noStrike">
                          <a:effectLst/>
                        </a:rPr>
                        <a:t>0.0836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780559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53532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423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BCC9D-C76D-432A-8BA7-43ACDBFE0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Consumption and Payments - Without project case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C5FF992-7B9F-4585-AFD3-CBD06E518B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876378"/>
              </p:ext>
            </p:extLst>
          </p:nvPr>
        </p:nvGraphicFramePr>
        <p:xfrm>
          <a:off x="1467556" y="2269067"/>
          <a:ext cx="7252580" cy="42284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7474">
                  <a:extLst>
                    <a:ext uri="{9D8B030D-6E8A-4147-A177-3AD203B41FA5}">
                      <a16:colId xmlns:a16="http://schemas.microsoft.com/office/drawing/2014/main" val="1378477387"/>
                    </a:ext>
                  </a:extLst>
                </a:gridCol>
                <a:gridCol w="820080">
                  <a:extLst>
                    <a:ext uri="{9D8B030D-6E8A-4147-A177-3AD203B41FA5}">
                      <a16:colId xmlns:a16="http://schemas.microsoft.com/office/drawing/2014/main" val="3681812141"/>
                    </a:ext>
                  </a:extLst>
                </a:gridCol>
                <a:gridCol w="893301">
                  <a:extLst>
                    <a:ext uri="{9D8B030D-6E8A-4147-A177-3AD203B41FA5}">
                      <a16:colId xmlns:a16="http://schemas.microsoft.com/office/drawing/2014/main" val="1664609734"/>
                    </a:ext>
                  </a:extLst>
                </a:gridCol>
                <a:gridCol w="735875">
                  <a:extLst>
                    <a:ext uri="{9D8B030D-6E8A-4147-A177-3AD203B41FA5}">
                      <a16:colId xmlns:a16="http://schemas.microsoft.com/office/drawing/2014/main" val="3384713800"/>
                    </a:ext>
                  </a:extLst>
                </a:gridCol>
                <a:gridCol w="702925">
                  <a:extLst>
                    <a:ext uri="{9D8B030D-6E8A-4147-A177-3AD203B41FA5}">
                      <a16:colId xmlns:a16="http://schemas.microsoft.com/office/drawing/2014/main" val="2820684907"/>
                    </a:ext>
                  </a:extLst>
                </a:gridCol>
                <a:gridCol w="702925">
                  <a:extLst>
                    <a:ext uri="{9D8B030D-6E8A-4147-A177-3AD203B41FA5}">
                      <a16:colId xmlns:a16="http://schemas.microsoft.com/office/drawing/2014/main" val="1638044969"/>
                    </a:ext>
                  </a:extLst>
                </a:gridCol>
              </a:tblGrid>
              <a:tr h="22023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Newly Connected Customers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23144537"/>
                  </a:ext>
                </a:extLst>
              </a:tr>
              <a:tr h="22023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Average Consumption &amp; Price without grid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kWh/mo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Source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$/kWh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Source</a:t>
                      </a:r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6644395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Residential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21.09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Survey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0.40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Survey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15690619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Commercial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96.59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1/3 grid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0.29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Petrol Gen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381797"/>
                  </a:ext>
                </a:extLst>
              </a:tr>
              <a:tr h="22023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Government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10932606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Holy places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87.85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1/2 grid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0.49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1 MWp SHS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49323"/>
                  </a:ext>
                </a:extLst>
              </a:tr>
              <a:tr h="22023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NGOs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2791179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Registered Companies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3,010.52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25% grid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0.26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Diesel Gen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763129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Unregistered Companies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638.37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25% grid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0.26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Diesel Gen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018620"/>
                  </a:ext>
                </a:extLst>
              </a:tr>
              <a:tr h="22023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Average  for Companies</a:t>
                      </a:r>
                      <a:endParaRPr lang="en-CA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1,824.44 </a:t>
                      </a:r>
                      <a:endParaRPr lang="en-CA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09594658"/>
                  </a:ext>
                </a:extLst>
              </a:tr>
              <a:tr h="387604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School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87.85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= mosque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0.49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1 MWp SHS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30296"/>
                  </a:ext>
                </a:extLst>
              </a:tr>
              <a:tr h="58140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Health Centre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96.59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=commercial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           0.49 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>
                          <a:effectLst/>
                        </a:rPr>
                        <a:t>1 MWp SHS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499725"/>
                  </a:ext>
                </a:extLst>
              </a:tr>
              <a:tr h="220230"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2429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9651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2CA8E-92B7-4B91-AB8B-B479CC9BD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Consumer Surplus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DE57C-745C-439F-AAD4-99AEADEFA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For each class of customer – </a:t>
            </a:r>
          </a:p>
          <a:p>
            <a:r>
              <a:rPr lang="en-CA" dirty="0"/>
              <a:t>Total consumption per year without grid</a:t>
            </a:r>
          </a:p>
          <a:p>
            <a:r>
              <a:rPr lang="en-CA" dirty="0"/>
              <a:t>X</a:t>
            </a:r>
          </a:p>
          <a:p>
            <a:r>
              <a:rPr lang="en-CA" dirty="0"/>
              <a:t>[Cost per kWh without grid  minus Tariff]</a:t>
            </a:r>
          </a:p>
          <a:p>
            <a:r>
              <a:rPr lang="en-CA" dirty="0"/>
              <a:t>=</a:t>
            </a:r>
          </a:p>
          <a:p>
            <a:r>
              <a:rPr lang="en-CA" dirty="0"/>
              <a:t>Total consumer surplus per customer per year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76564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82787-07ED-45CC-8318-9DF2D18C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WTP Benefits in year n – for each customer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9F7CC-7336-4810-B054-10384847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>
            <a:normAutofit/>
          </a:bodyPr>
          <a:lstStyle/>
          <a:p>
            <a:r>
              <a:rPr lang="en-CA" dirty="0"/>
              <a:t>Number of new customers in year n</a:t>
            </a:r>
          </a:p>
          <a:p>
            <a:r>
              <a:rPr lang="en-CA" dirty="0"/>
              <a:t>X</a:t>
            </a:r>
          </a:p>
          <a:p>
            <a:r>
              <a:rPr lang="en-CA" dirty="0" err="1"/>
              <a:t>kwH</a:t>
            </a:r>
            <a:r>
              <a:rPr lang="en-CA" dirty="0"/>
              <a:t> per customer per year</a:t>
            </a:r>
          </a:p>
          <a:p>
            <a:r>
              <a:rPr lang="en-CA" dirty="0"/>
              <a:t>X</a:t>
            </a:r>
          </a:p>
          <a:p>
            <a:r>
              <a:rPr lang="en-CA" dirty="0"/>
              <a:t>Tariff</a:t>
            </a:r>
          </a:p>
          <a:p>
            <a:r>
              <a:rPr lang="en-CA" dirty="0"/>
              <a:t>+</a:t>
            </a:r>
          </a:p>
          <a:p>
            <a:r>
              <a:rPr lang="en-CA" dirty="0"/>
              <a:t>Number of new customers in year n</a:t>
            </a:r>
          </a:p>
          <a:p>
            <a:r>
              <a:rPr lang="en-CA" dirty="0"/>
              <a:t>X</a:t>
            </a:r>
          </a:p>
          <a:p>
            <a:r>
              <a:rPr lang="en-CA" dirty="0"/>
              <a:t>Surplus benefit per customer</a:t>
            </a:r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16964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5AF2D-461C-4CA2-8C31-E530112DB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50573-034E-4146-BAEF-B635CA22D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Capital Cost</a:t>
            </a:r>
          </a:p>
          <a:p>
            <a:pPr lvl="1"/>
            <a:r>
              <a:rPr lang="en-CA" dirty="0"/>
              <a:t>Cost estimate</a:t>
            </a:r>
          </a:p>
          <a:p>
            <a:pPr lvl="1"/>
            <a:r>
              <a:rPr lang="en-CA" dirty="0"/>
              <a:t>Adjusted for amount spent in each year</a:t>
            </a:r>
          </a:p>
          <a:p>
            <a:pPr lvl="1"/>
            <a:r>
              <a:rPr lang="en-CA" dirty="0"/>
              <a:t>Minus taxes and duties</a:t>
            </a:r>
          </a:p>
          <a:p>
            <a:r>
              <a:rPr lang="en-CA" dirty="0"/>
              <a:t>Operating and maintenance costs</a:t>
            </a:r>
          </a:p>
          <a:p>
            <a:pPr lvl="1"/>
            <a:r>
              <a:rPr lang="en-CA" dirty="0"/>
              <a:t>15.5 % of sales based on financial statements</a:t>
            </a:r>
          </a:p>
          <a:p>
            <a:r>
              <a:rPr lang="en-CA" dirty="0"/>
              <a:t>Cost of incremental power supply</a:t>
            </a:r>
          </a:p>
          <a:p>
            <a:pPr lvl="1"/>
            <a:r>
              <a:rPr lang="en-CA" dirty="0"/>
              <a:t>Marginal source is imports</a:t>
            </a:r>
          </a:p>
          <a:p>
            <a:pPr lvl="1"/>
            <a:r>
              <a:rPr lang="en-CA" dirty="0"/>
              <a:t>Adjust cost per kWh to reflect transmission/distribution losses</a:t>
            </a:r>
          </a:p>
        </p:txBody>
      </p:sp>
    </p:spTree>
    <p:extLst>
      <p:ext uri="{BB962C8B-B14F-4D97-AF65-F5344CB8AC3E}">
        <p14:creationId xmlns:p14="http://schemas.microsoft.com/office/powerpoint/2010/main" val="32835270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ECDFC-663D-4D73-94FF-EF232F4D7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A419-440B-422C-8264-DBE4C2524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Avoided carbon emissions from diesel/gasoline generators</a:t>
            </a:r>
          </a:p>
          <a:p>
            <a:r>
              <a:rPr lang="en-CA" dirty="0"/>
              <a:t>Offset by incremental generation in source country</a:t>
            </a:r>
          </a:p>
          <a:p>
            <a:endParaRPr lang="en-CA" dirty="0"/>
          </a:p>
          <a:p>
            <a:r>
              <a:rPr lang="en-CA" dirty="0"/>
              <a:t>Diesel emissions</a:t>
            </a:r>
          </a:p>
          <a:p>
            <a:pPr lvl="1"/>
            <a:r>
              <a:rPr lang="en-CA" dirty="0"/>
              <a:t>780 t/GWh</a:t>
            </a:r>
          </a:p>
          <a:p>
            <a:pPr lvl="1"/>
            <a:endParaRPr lang="en-CA" dirty="0"/>
          </a:p>
          <a:p>
            <a:r>
              <a:rPr lang="en-CA" dirty="0"/>
              <a:t>CCGT</a:t>
            </a:r>
          </a:p>
          <a:p>
            <a:pPr lvl="1"/>
            <a:r>
              <a:rPr lang="en-CA" dirty="0"/>
              <a:t>370 – 403 t/GWh</a:t>
            </a:r>
          </a:p>
          <a:p>
            <a:endParaRPr lang="en-CA" dirty="0"/>
          </a:p>
          <a:p>
            <a:r>
              <a:rPr lang="en-CA" dirty="0"/>
              <a:t>Carbon – USD 30/ton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05469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AA903-69BB-47AE-BA97-35D6BC7FD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5A67F-7F45-4627-AB8F-9645F1A9D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57740"/>
            <a:ext cx="8946541" cy="4790660"/>
          </a:xfrm>
        </p:spPr>
        <p:txBody>
          <a:bodyPr>
            <a:normAutofit/>
          </a:bodyPr>
          <a:lstStyle/>
          <a:p>
            <a:r>
              <a:rPr lang="en-CA" dirty="0"/>
              <a:t>L</a:t>
            </a:r>
            <a:r>
              <a:rPr lang="en-CA" dirty="0">
                <a:latin typeface="+mn-lt"/>
              </a:rPr>
              <a:t>. Squire, H. </a:t>
            </a:r>
            <a:r>
              <a:rPr lang="en-CA" dirty="0" err="1">
                <a:latin typeface="+mn-lt"/>
              </a:rPr>
              <a:t>VanderTak</a:t>
            </a:r>
            <a:r>
              <a:rPr lang="en-CA" dirty="0">
                <a:latin typeface="+mn-lt"/>
              </a:rPr>
              <a:t>, ECONOMIC ANALYSIS OF PROJECTS, Baltimore, Johns Hopkins University Press, 1975</a:t>
            </a:r>
          </a:p>
          <a:p>
            <a:r>
              <a:rPr lang="en-CA" dirty="0">
                <a:latin typeface="+mn-lt"/>
              </a:rPr>
              <a:t>J. Price </a:t>
            </a:r>
            <a:r>
              <a:rPr lang="en-CA" dirty="0" err="1">
                <a:latin typeface="+mn-lt"/>
              </a:rPr>
              <a:t>Gittinger</a:t>
            </a:r>
            <a:r>
              <a:rPr lang="en-CA" dirty="0">
                <a:latin typeface="+mn-lt"/>
              </a:rPr>
              <a:t>, ECONOMIC ANALYSIS OF AGRICULTURAL PROJECTS. Economic Development Institute The World Bank. 1984</a:t>
            </a:r>
          </a:p>
          <a:p>
            <a:r>
              <a:rPr lang="en-CA" dirty="0">
                <a:latin typeface="+mn-lt"/>
              </a:rPr>
              <a:t>Guidelines for Economic Analysis of Power Sector Projects : Renewable Energy Projects. World Bank. 2015. Washington, DC. © World Bank. (2 volumes)</a:t>
            </a:r>
          </a:p>
          <a:p>
            <a:r>
              <a:rPr lang="en-CA" dirty="0">
                <a:latin typeface="+mn-lt"/>
              </a:rPr>
              <a:t>Handbook on Economic Analysis of Investment Operations, World Bank, 1998</a:t>
            </a:r>
          </a:p>
          <a:p>
            <a:r>
              <a:rPr lang="en-CA" dirty="0">
                <a:latin typeface="+mn-lt"/>
              </a:rPr>
              <a:t> </a:t>
            </a:r>
            <a:r>
              <a:rPr lang="en-CA" dirty="0">
                <a:latin typeface="+mn-lt"/>
                <a:cs typeface="Calibri" panose="020F0502020204030204" pitchFamily="34" charset="0"/>
              </a:rPr>
              <a:t>Guidance Note: Greenhouse Gas Accounting for Energy Investment Operations, World Bank, Washington, DC, 20</a:t>
            </a:r>
            <a:r>
              <a:rPr lang="en-CA" dirty="0">
                <a:latin typeface="+mn-lt"/>
              </a:rPr>
              <a:t>13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9295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075C1-F1DA-4E6E-96CF-14F0BE24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Examples of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A5902-18E7-4523-8ADF-5ABD30D17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Infrastructure</a:t>
            </a:r>
          </a:p>
          <a:p>
            <a:pPr lvl="1"/>
            <a:r>
              <a:rPr lang="en-CA" dirty="0"/>
              <a:t>Roads and bridges</a:t>
            </a:r>
          </a:p>
          <a:p>
            <a:pPr lvl="1"/>
            <a:r>
              <a:rPr lang="en-CA" dirty="0"/>
              <a:t>Power plants</a:t>
            </a:r>
          </a:p>
          <a:p>
            <a:pPr lvl="1"/>
            <a:r>
              <a:rPr lang="en-CA" dirty="0"/>
              <a:t>Transmission and distribution networks</a:t>
            </a:r>
          </a:p>
          <a:p>
            <a:pPr lvl="1"/>
            <a:r>
              <a:rPr lang="en-CA" dirty="0"/>
              <a:t>Ports and waterways</a:t>
            </a:r>
          </a:p>
          <a:p>
            <a:r>
              <a:rPr lang="en-CA" dirty="0"/>
              <a:t>Social </a:t>
            </a:r>
          </a:p>
          <a:p>
            <a:pPr lvl="1"/>
            <a:r>
              <a:rPr lang="en-CA" dirty="0"/>
              <a:t>Health care – hospitals, health centers</a:t>
            </a:r>
          </a:p>
          <a:p>
            <a:pPr lvl="1"/>
            <a:r>
              <a:rPr lang="en-CA" dirty="0"/>
              <a:t>Education </a:t>
            </a:r>
          </a:p>
          <a:p>
            <a:pPr lvl="1"/>
            <a:r>
              <a:rPr lang="en-CA" dirty="0"/>
              <a:t>Environmental protection/rehabilitation</a:t>
            </a:r>
          </a:p>
          <a:p>
            <a:pPr marL="457200" lvl="1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51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7444-80E7-4018-9701-C3D73506C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Economic vs Financial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9CD8F-2508-4A94-985A-C52F5739F7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Financial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2E0E0-6CE1-4B8E-9F32-AD9A97161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938160" cy="3684588"/>
          </a:xfrm>
        </p:spPr>
        <p:txBody>
          <a:bodyPr>
            <a:normAutofit/>
          </a:bodyPr>
          <a:lstStyle/>
          <a:p>
            <a:r>
              <a:rPr lang="en-CA" dirty="0"/>
              <a:t>Perspective of project implementing entity</a:t>
            </a:r>
          </a:p>
          <a:p>
            <a:r>
              <a:rPr lang="en-CA" dirty="0"/>
              <a:t>Costs based on financial prices</a:t>
            </a:r>
          </a:p>
          <a:p>
            <a:r>
              <a:rPr lang="en-CA" dirty="0"/>
              <a:t>Benefits generally limited to gain in revenues and/or reduction in costs</a:t>
            </a:r>
          </a:p>
          <a:p>
            <a:r>
              <a:rPr lang="en-CA" dirty="0"/>
              <a:t>Designed to assess project’s financial sustainability</a:t>
            </a:r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820F4-B78F-4B15-B6A1-5E74E9AEE0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Economic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FDCEA-36AC-4060-B373-B744171BC1D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A" dirty="0"/>
              <a:t>Perspective of country as a whole</a:t>
            </a:r>
          </a:p>
          <a:p>
            <a:r>
              <a:rPr lang="en-CA" dirty="0"/>
              <a:t>Costs based on opportunity cost of inputs</a:t>
            </a:r>
          </a:p>
          <a:p>
            <a:r>
              <a:rPr lang="en-CA" dirty="0"/>
              <a:t>Benefits not limited to project revenues</a:t>
            </a:r>
          </a:p>
          <a:p>
            <a:r>
              <a:rPr lang="en-CA" dirty="0"/>
              <a:t>Designed to ensure that benefits to society exceed costs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369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3DF2ACA-99D0-443B-AE37-8F09958CB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Least Cost Analysis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8FD7F0-4B22-44DE-A07F-632393789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First step is to ensure that proposed project is least cost</a:t>
            </a:r>
          </a:p>
          <a:p>
            <a:r>
              <a:rPr lang="en-CA" dirty="0"/>
              <a:t>Define objective and desired outcome</a:t>
            </a:r>
          </a:p>
          <a:p>
            <a:r>
              <a:rPr lang="en-CA" dirty="0"/>
              <a:t>Identify alternative ways of achieving outcome</a:t>
            </a:r>
          </a:p>
          <a:p>
            <a:pPr lvl="1"/>
            <a:r>
              <a:rPr lang="en-CA" dirty="0"/>
              <a:t>Adjust for lack of comparability</a:t>
            </a:r>
          </a:p>
          <a:p>
            <a:r>
              <a:rPr lang="en-CA" dirty="0"/>
              <a:t>Life cycle cost analysis</a:t>
            </a:r>
          </a:p>
          <a:p>
            <a:r>
              <a:rPr lang="en-CA" dirty="0"/>
              <a:t>Identification of least cost alternative</a:t>
            </a:r>
          </a:p>
        </p:txBody>
      </p:sp>
    </p:spTree>
    <p:extLst>
      <p:ext uri="{BB962C8B-B14F-4D97-AF65-F5344CB8AC3E}">
        <p14:creationId xmlns:p14="http://schemas.microsoft.com/office/powerpoint/2010/main" val="3992349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D7E8E6D-D09C-4D0A-89B6-0208572B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But ….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E9958C-982B-4C1A-B722-97D04E90F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Just because a project is least cost doesn’t make it economically viable</a:t>
            </a:r>
          </a:p>
          <a:p>
            <a:r>
              <a:rPr lang="en-CA" b="1" dirty="0"/>
              <a:t>Benefits to society must exceed costs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8876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5D0C8-BE5A-438B-8E8E-D31F7744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Cost Benefit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7F9D0-25DE-4B01-B429-B385A9664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Measures relationship between project costs and project benefits</a:t>
            </a:r>
          </a:p>
          <a:p>
            <a:r>
              <a:rPr lang="en-CA" dirty="0"/>
              <a:t>Cost Benefit ratio</a:t>
            </a:r>
          </a:p>
          <a:p>
            <a:pPr lvl="1"/>
            <a:r>
              <a:rPr lang="en-CA" dirty="0"/>
              <a:t>Benefits </a:t>
            </a:r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÷ Costs - &gt; 1</a:t>
            </a:r>
          </a:p>
          <a:p>
            <a:r>
              <a:rPr lang="en-CA" dirty="0"/>
              <a:t>Economic Internal Rate of Return (EIRR)</a:t>
            </a:r>
          </a:p>
          <a:p>
            <a:pPr lvl="1"/>
            <a:r>
              <a:rPr lang="en-CA" dirty="0"/>
              <a:t>Discount rate (</a:t>
            </a:r>
            <a:r>
              <a:rPr lang="en-CA" i="1" dirty="0" err="1"/>
              <a:t>i</a:t>
            </a:r>
            <a:r>
              <a:rPr lang="en-CA" i="1" dirty="0"/>
              <a:t>) </a:t>
            </a:r>
            <a:r>
              <a:rPr lang="en-CA" dirty="0"/>
              <a:t>at which stream of benefits equals stream of costs</a:t>
            </a:r>
          </a:p>
          <a:p>
            <a:pPr lvl="1"/>
            <a:r>
              <a:rPr lang="en-CA" dirty="0"/>
              <a:t>Measures performance against a defined benchmark</a:t>
            </a:r>
          </a:p>
          <a:p>
            <a:r>
              <a:rPr lang="en-CA" dirty="0"/>
              <a:t>Net Present Value (NPV) at </a:t>
            </a:r>
            <a:r>
              <a:rPr lang="en-CA" i="1" dirty="0" err="1"/>
              <a:t>i</a:t>
            </a:r>
            <a:endParaRPr lang="en-CA" i="1" dirty="0"/>
          </a:p>
          <a:p>
            <a:pPr lvl="1"/>
            <a:r>
              <a:rPr lang="en-CA" dirty="0"/>
              <a:t>Net value of future cost, benefit streams discounted to present at </a:t>
            </a:r>
            <a:r>
              <a:rPr lang="en-CA" i="1" dirty="0" err="1"/>
              <a:t>i</a:t>
            </a:r>
            <a:endParaRPr lang="en-CA" i="1" dirty="0"/>
          </a:p>
          <a:p>
            <a:pPr marL="0" indent="0">
              <a:buNone/>
            </a:pP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10584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CD5A7-E758-4964-89CC-C08567A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With/without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38FB0-083D-40AA-883F-75D777068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Most benefits are measured relative to some alternative</a:t>
            </a:r>
          </a:p>
          <a:p>
            <a:r>
              <a:rPr lang="en-CA" dirty="0"/>
              <a:t>What would happen without the investment?</a:t>
            </a:r>
          </a:p>
          <a:p>
            <a:r>
              <a:rPr lang="en-CA" dirty="0"/>
              <a:t>Before/after vs with/without</a:t>
            </a:r>
          </a:p>
          <a:p>
            <a:r>
              <a:rPr lang="en-CA" dirty="0"/>
              <a:t>Economic analysis looks into future </a:t>
            </a:r>
          </a:p>
          <a:p>
            <a:pPr lvl="1"/>
            <a:r>
              <a:rPr lang="en-CA" dirty="0"/>
              <a:t>Before/after wouldn’t reflect impact of growth on situation without project</a:t>
            </a:r>
          </a:p>
          <a:p>
            <a:pPr lvl="1"/>
            <a:r>
              <a:rPr lang="en-CA" dirty="0"/>
              <a:t>EA requires with/without scenarios</a:t>
            </a:r>
          </a:p>
          <a:p>
            <a:pPr lvl="1"/>
            <a:r>
              <a:rPr lang="en-CA" dirty="0"/>
              <a:t>Without scenario is the ‘counterfactual’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0957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7190</TotalTime>
  <Words>2040</Words>
  <Application>Microsoft Office PowerPoint</Application>
  <PresentationFormat>Widescreen</PresentationFormat>
  <Paragraphs>638</Paragraphs>
  <Slides>39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Cambria Math</vt:lpstr>
      <vt:lpstr>Century Gothic</vt:lpstr>
      <vt:lpstr>Wingdings 3</vt:lpstr>
      <vt:lpstr>Ion</vt:lpstr>
      <vt:lpstr>Economic Analysis of Projects</vt:lpstr>
      <vt:lpstr>Why bother?</vt:lpstr>
      <vt:lpstr>Which projects?</vt:lpstr>
      <vt:lpstr>Examples of Projects</vt:lpstr>
      <vt:lpstr>Economic vs Financial Analysis</vt:lpstr>
      <vt:lpstr>Least Cost Analysis</vt:lpstr>
      <vt:lpstr>But ….</vt:lpstr>
      <vt:lpstr>Cost Benefit Analysis</vt:lpstr>
      <vt:lpstr>With/without</vt:lpstr>
      <vt:lpstr>Opportunity Cost of Inputs</vt:lpstr>
      <vt:lpstr>Economic Costs</vt:lpstr>
      <vt:lpstr>PowerPoint Presentation</vt:lpstr>
      <vt:lpstr>Other Economic Costs</vt:lpstr>
      <vt:lpstr>Economic Benefits</vt:lpstr>
      <vt:lpstr>Customer Benefit of Increased Access</vt:lpstr>
      <vt:lpstr>Customer Benefits – Willingness to Pay</vt:lpstr>
      <vt:lpstr>Non-linear demand curve</vt:lpstr>
      <vt:lpstr>Electricity Demand Curve – DABS Customers</vt:lpstr>
      <vt:lpstr>Sources for WTP Data</vt:lpstr>
      <vt:lpstr>Other Economic Benefits</vt:lpstr>
      <vt:lpstr>PowerPoint Presentation</vt:lpstr>
      <vt:lpstr>Non-monetary costs and benefits</vt:lpstr>
      <vt:lpstr>Discounting</vt:lpstr>
      <vt:lpstr>Economic Discount Rate</vt:lpstr>
      <vt:lpstr>Net Cash Flow</vt:lpstr>
      <vt:lpstr>Sensitivity and Risk Analysis</vt:lpstr>
      <vt:lpstr>Distribution Analysis</vt:lpstr>
      <vt:lpstr>Shindand Electrification</vt:lpstr>
      <vt:lpstr>Cost-benefit stream - Shindand</vt:lpstr>
      <vt:lpstr>Shindand – Demand Forecast Number of New Customers</vt:lpstr>
      <vt:lpstr>Shindand – Forecast Peak Demands</vt:lpstr>
      <vt:lpstr>Shindand – Forecast Demand - MWh</vt:lpstr>
      <vt:lpstr>Herat Region – Average Tariffs</vt:lpstr>
      <vt:lpstr>Consumption and Payments - Without project case</vt:lpstr>
      <vt:lpstr>Consumer Surplus</vt:lpstr>
      <vt:lpstr>WTP Benefits in year n – for each customer class</vt:lpstr>
      <vt:lpstr>Costs</vt:lpstr>
      <vt:lpstr>Other</vt:lpstr>
      <vt:lpstr>Further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Analysis of Projects</dc:title>
  <dc:creator>Peg Wilson</dc:creator>
  <cp:lastModifiedBy>Peg Wilson</cp:lastModifiedBy>
  <cp:revision>81</cp:revision>
  <dcterms:created xsi:type="dcterms:W3CDTF">2018-12-14T19:42:53Z</dcterms:created>
  <dcterms:modified xsi:type="dcterms:W3CDTF">2019-01-24T03:48:26Z</dcterms:modified>
</cp:coreProperties>
</file>